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0" r:id="rId3"/>
    <p:sldId id="262" r:id="rId4"/>
    <p:sldId id="263" r:id="rId5"/>
    <p:sldId id="264" r:id="rId6"/>
    <p:sldId id="265" r:id="rId7"/>
    <p:sldId id="266" r:id="rId8"/>
    <p:sldId id="269" r:id="rId9"/>
  </p:sldIdLst>
  <p:sldSz cx="12192000" cy="6858000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713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781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8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85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9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16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36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21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6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86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40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A5A3F-004A-48CD-AFE2-202105C20FF1}" type="datetimeFigureOut">
              <a:rPr lang="ko-KR" altLang="en-US" smtClean="0"/>
              <a:t>2017-07-03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75BF0-55DD-49DE-B786-E11623DF22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28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온라인</a:t>
            </a:r>
            <a:br>
              <a:rPr lang="en-US" altLang="ko-KR" dirty="0"/>
            </a:br>
            <a:r>
              <a:rPr lang="ko-KR" altLang="en-US" dirty="0"/>
              <a:t>논문 투고 심사 진행</a:t>
            </a:r>
          </a:p>
        </p:txBody>
      </p:sp>
    </p:spTree>
    <p:extLst>
      <p:ext uri="{BB962C8B-B14F-4D97-AF65-F5344CB8AC3E}">
        <p14:creationId xmlns:p14="http://schemas.microsoft.com/office/powerpoint/2010/main" val="345110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1838325"/>
            <a:ext cx="10058400" cy="277645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18622" y="310901"/>
            <a:ext cx="1017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/>
              <a:t>① </a:t>
            </a:r>
            <a:r>
              <a:rPr lang="en-US" altLang="ko-KR" sz="1200" dirty="0"/>
              <a:t>Associate Editors &gt; New Paper </a:t>
            </a:r>
            <a:r>
              <a:rPr lang="ko-KR" altLang="en-US" sz="1200" dirty="0"/>
              <a:t>클릭</a:t>
            </a:r>
            <a:r>
              <a:rPr lang="en-US" altLang="ko-KR" sz="1200" dirty="0"/>
              <a:t>.(Editor(</a:t>
            </a:r>
            <a:r>
              <a:rPr lang="ko-KR" altLang="en-US" sz="1200" dirty="0"/>
              <a:t>편집위원</a:t>
            </a:r>
            <a:r>
              <a:rPr lang="en-US" altLang="ko-KR" sz="1200" dirty="0"/>
              <a:t>)</a:t>
            </a:r>
            <a:r>
              <a:rPr lang="ko-KR" altLang="en-US" sz="1200" dirty="0"/>
              <a:t> 메뉴</a:t>
            </a:r>
            <a:r>
              <a:rPr lang="en-US" altLang="ko-KR" sz="1200" dirty="0"/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② </a:t>
            </a:r>
            <a:r>
              <a:rPr lang="en-US" altLang="ko-KR" sz="1200" dirty="0"/>
              <a:t>Editor(</a:t>
            </a:r>
            <a:r>
              <a:rPr lang="ko-KR" altLang="en-US" sz="1200" dirty="0"/>
              <a:t>편집위원</a:t>
            </a:r>
            <a:r>
              <a:rPr lang="en-US" altLang="ko-KR" sz="1200" dirty="0"/>
              <a:t>) </a:t>
            </a:r>
            <a:r>
              <a:rPr lang="ko-KR" altLang="en-US" sz="1200" dirty="0"/>
              <a:t>는 </a:t>
            </a:r>
            <a:r>
              <a:rPr lang="en-US" altLang="ko-KR" sz="1200" dirty="0"/>
              <a:t>Associate Editors </a:t>
            </a:r>
            <a:r>
              <a:rPr lang="ko-KR" altLang="en-US" sz="1200" dirty="0"/>
              <a:t>메뉴에서 할당된 논문을 심사수락</a:t>
            </a:r>
            <a:r>
              <a:rPr lang="en-US" altLang="ko-KR" sz="1200" dirty="0"/>
              <a:t>(Acceptance)</a:t>
            </a:r>
            <a:r>
              <a:rPr lang="ko-KR" altLang="en-US" sz="1200" dirty="0"/>
              <a:t> 또는 심사거절</a:t>
            </a:r>
            <a:r>
              <a:rPr lang="en-US" altLang="ko-KR" sz="1200" dirty="0"/>
              <a:t>(</a:t>
            </a:r>
            <a:r>
              <a:rPr lang="en-US" altLang="ko-KR" sz="1200" dirty="0">
                <a:effectLst/>
              </a:rPr>
              <a:t>Refusal</a:t>
            </a:r>
            <a:r>
              <a:rPr lang="en-US" altLang="ko-KR" sz="1200" dirty="0"/>
              <a:t>)</a:t>
            </a:r>
            <a:r>
              <a:rPr lang="ko-KR" altLang="en-US" sz="1200" dirty="0"/>
              <a:t> 할 수 있다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        - </a:t>
            </a:r>
            <a:r>
              <a:rPr lang="ko-KR" altLang="en-US" sz="1200" dirty="0"/>
              <a:t>심사수락 시 </a:t>
            </a:r>
            <a:r>
              <a:rPr lang="en-US" altLang="ko-KR" sz="1200" dirty="0"/>
              <a:t>: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선정하는 팝업 창 오픈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        - </a:t>
            </a:r>
            <a:r>
              <a:rPr lang="ko-KR" altLang="en-US" sz="1200" dirty="0"/>
              <a:t>심사거절 시 </a:t>
            </a:r>
            <a:r>
              <a:rPr lang="en-US" altLang="ko-KR" sz="1200" dirty="0"/>
              <a:t>: </a:t>
            </a:r>
            <a:r>
              <a:rPr lang="ko-KR" altLang="en-US" sz="1200" dirty="0"/>
              <a:t>심사거절에 대한 메시지와 함께</a:t>
            </a:r>
            <a:r>
              <a:rPr lang="en-US" altLang="ko-KR" sz="1200" dirty="0"/>
              <a:t> Editor-Members(</a:t>
            </a:r>
            <a:r>
              <a:rPr lang="ko-KR" altLang="en-US" sz="1200" dirty="0"/>
              <a:t>부 편집위원</a:t>
            </a:r>
            <a:r>
              <a:rPr lang="en-US" altLang="ko-KR" sz="1200" dirty="0"/>
              <a:t>)</a:t>
            </a:r>
            <a:r>
              <a:rPr lang="ko-KR" altLang="en-US" sz="1200" dirty="0"/>
              <a:t>에게 메시지 전송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-  </a:t>
            </a:r>
            <a:r>
              <a:rPr lang="ko-KR" altLang="en-US" sz="1200" dirty="0"/>
              <a:t>③ 심사자 미 선정 논문의 경우 우측의 </a:t>
            </a:r>
            <a:r>
              <a:rPr lang="en-US" altLang="ko-KR" sz="1200" dirty="0"/>
              <a:t>Select reviewer</a:t>
            </a:r>
            <a:r>
              <a:rPr lang="ko-KR" altLang="en-US" sz="1200" dirty="0"/>
              <a:t>버튼을 통하여 논문상세 페이지로 이동하며 해당 페이지에서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선정하게 된다</a:t>
            </a:r>
            <a:r>
              <a:rPr lang="en-US" altLang="ko-KR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④ 상단의 </a:t>
            </a:r>
            <a:r>
              <a:rPr lang="en-US" altLang="ko-KR" sz="1200" dirty="0"/>
              <a:t>1st Review</a:t>
            </a:r>
            <a:r>
              <a:rPr lang="ko-KR" altLang="en-US" sz="1200" dirty="0"/>
              <a:t>를 선택하면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선정하지 않은 논문과 </a:t>
            </a:r>
            <a:r>
              <a:rPr lang="en-US" altLang="ko-KR" sz="1200" dirty="0"/>
              <a:t>1</a:t>
            </a:r>
            <a:r>
              <a:rPr lang="ko-KR" altLang="en-US" sz="1200" dirty="0"/>
              <a:t>차 심사 진행중인 리스트가 노출된다</a:t>
            </a:r>
            <a:r>
              <a:rPr lang="en-US" altLang="ko-KR" sz="12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491" y="364491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0629" y="35613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78526" y="343682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53288" y="239081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8810373" y="3695241"/>
            <a:ext cx="1464595" cy="204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600699" y="2275514"/>
            <a:ext cx="911143" cy="5158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00298" y="3983999"/>
            <a:ext cx="1512723" cy="5158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795" y="4366652"/>
            <a:ext cx="7285875" cy="249134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4" name="오른쪽 화살표 13"/>
          <p:cNvSpPr/>
          <p:nvPr/>
        </p:nvSpPr>
        <p:spPr>
          <a:xfrm rot="5400000">
            <a:off x="3287338" y="3452831"/>
            <a:ext cx="1537861" cy="289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위로 굽은 화살표 14"/>
          <p:cNvSpPr/>
          <p:nvPr/>
        </p:nvSpPr>
        <p:spPr>
          <a:xfrm flipH="1" flipV="1">
            <a:off x="7873789" y="3742254"/>
            <a:ext cx="911641" cy="624398"/>
          </a:xfrm>
          <a:prstGeom prst="bentUpArrow">
            <a:avLst>
              <a:gd name="adj1" fmla="val 10437"/>
              <a:gd name="adj2" fmla="val 13835"/>
              <a:gd name="adj3" fmla="val 162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480385" y="4920207"/>
            <a:ext cx="1441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1st Review </a:t>
            </a:r>
            <a:r>
              <a:rPr lang="ko-KR" altLang="en-US" sz="1200" dirty="0">
                <a:solidFill>
                  <a:srgbClr val="FF0000"/>
                </a:solidFill>
              </a:rPr>
              <a:t>페이지</a:t>
            </a:r>
          </a:p>
        </p:txBody>
      </p:sp>
    </p:spTree>
    <p:extLst>
      <p:ext uri="{BB962C8B-B14F-4D97-AF65-F5344CB8AC3E}">
        <p14:creationId xmlns:p14="http://schemas.microsoft.com/office/powerpoint/2010/main" val="4154277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22" y="1057971"/>
            <a:ext cx="8343026" cy="285283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18622" y="310901"/>
            <a:ext cx="10173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/>
              <a:t>① 심사자 미 선정 논문의 경우 우측의 </a:t>
            </a:r>
            <a:r>
              <a:rPr lang="en-US" altLang="ko-KR" sz="1200" dirty="0"/>
              <a:t>Select reviewer</a:t>
            </a:r>
            <a:r>
              <a:rPr lang="ko-KR" altLang="en-US" sz="1200" dirty="0"/>
              <a:t>버튼을 통하여 논문상세 페이지로 이동하며 해당 페이지에서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선정하게 된다</a:t>
            </a:r>
            <a:r>
              <a:rPr lang="en-US" altLang="ko-KR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② 심사자 선정 </a:t>
            </a:r>
            <a:r>
              <a:rPr lang="en-US" altLang="ko-KR" sz="1200" dirty="0"/>
              <a:t>Reviewer Selection </a:t>
            </a:r>
            <a:r>
              <a:rPr lang="ko-KR" altLang="en-US" sz="1200" dirty="0"/>
              <a:t>폼 및 </a:t>
            </a:r>
            <a:r>
              <a:rPr lang="en-US" altLang="ko-KR" sz="1200" dirty="0"/>
              <a:t>Paper</a:t>
            </a:r>
            <a:r>
              <a:rPr lang="ko-KR" altLang="en-US" sz="1200" dirty="0"/>
              <a:t>정보</a:t>
            </a:r>
            <a:endParaRPr lang="en-US" altLang="ko-KR" sz="1200" dirty="0"/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③ 심사자 선정 팝업 창 오픈</a:t>
            </a:r>
            <a:r>
              <a:rPr lang="en-US" altLang="ko-KR" sz="1200" dirty="0"/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964703" y="2973352"/>
            <a:ext cx="1512723" cy="2390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668" y="3626827"/>
            <a:ext cx="7062285" cy="304291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오른쪽 화살표 5"/>
          <p:cNvSpPr/>
          <p:nvPr/>
        </p:nvSpPr>
        <p:spPr>
          <a:xfrm rot="5400000">
            <a:off x="7513435" y="3274310"/>
            <a:ext cx="415253" cy="289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936015" y="4467966"/>
            <a:ext cx="6787948" cy="9143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156598" y="285959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35026" y="37784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07215" y="468082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1219635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47" y="1268638"/>
            <a:ext cx="7062285" cy="304291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직사각형 3"/>
          <p:cNvSpPr/>
          <p:nvPr/>
        </p:nvSpPr>
        <p:spPr>
          <a:xfrm>
            <a:off x="394594" y="2109777"/>
            <a:ext cx="6787948" cy="9143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위로 굽은 화살표 5"/>
          <p:cNvSpPr/>
          <p:nvPr/>
        </p:nvSpPr>
        <p:spPr>
          <a:xfrm rot="5400000">
            <a:off x="3835165" y="3165123"/>
            <a:ext cx="2155741" cy="1644604"/>
          </a:xfrm>
          <a:prstGeom prst="bentUpArrow">
            <a:avLst>
              <a:gd name="adj1" fmla="val 10437"/>
              <a:gd name="adj2" fmla="val 13835"/>
              <a:gd name="adj3" fmla="val 162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339" y="3183765"/>
            <a:ext cx="6080455" cy="333842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18622" y="310901"/>
            <a:ext cx="10173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/>
              <a:t>① 심사자 미 선정 논문의 경우 우측의 </a:t>
            </a:r>
            <a:r>
              <a:rPr lang="en-US" altLang="ko-KR" sz="1200" dirty="0"/>
              <a:t>Select reviewer</a:t>
            </a:r>
            <a:r>
              <a:rPr lang="ko-KR" altLang="en-US" sz="1200" dirty="0"/>
              <a:t>버튼을 통하여 논문상세 페이지로 이동하며 해당 페이지에서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선정하게 된다</a:t>
            </a:r>
            <a:r>
              <a:rPr lang="en-US" altLang="ko-KR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② 심사자 선정 </a:t>
            </a:r>
            <a:r>
              <a:rPr lang="en-US" altLang="ko-KR" sz="1200" dirty="0"/>
              <a:t>Reviewer Selection </a:t>
            </a:r>
            <a:r>
              <a:rPr lang="ko-KR" altLang="en-US" sz="1200" dirty="0"/>
              <a:t>폼 및 </a:t>
            </a:r>
            <a:r>
              <a:rPr lang="en-US" altLang="ko-KR" sz="1200" dirty="0"/>
              <a:t>Paper</a:t>
            </a:r>
            <a:r>
              <a:rPr lang="ko-KR" altLang="en-US" sz="1200" dirty="0"/>
              <a:t>정보</a:t>
            </a:r>
            <a:endParaRPr lang="en-US" altLang="ko-KR" sz="1200" dirty="0"/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③ 심사자 선정 팝업 창 오픈</a:t>
            </a:r>
            <a:r>
              <a:rPr lang="en-US" altLang="ko-KR" sz="1200" dirty="0"/>
              <a:t>. </a:t>
            </a:r>
            <a:r>
              <a:rPr lang="ko-KR" altLang="en-US" sz="1200" dirty="0"/>
              <a:t>현재 보이는 창에는 </a:t>
            </a:r>
            <a:r>
              <a:rPr lang="en-US" altLang="ko-KR" sz="1200" dirty="0"/>
              <a:t>3</a:t>
            </a:r>
            <a:r>
              <a:rPr lang="ko-KR" altLang="en-US" sz="1200" dirty="0"/>
              <a:t>명의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선정할 수 있음</a:t>
            </a:r>
            <a:r>
              <a:rPr lang="en-US" altLang="ko-KR" sz="1200" dirty="0"/>
              <a:t>.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090534" y="2644640"/>
            <a:ext cx="1445372" cy="2649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488547" y="3440323"/>
            <a:ext cx="2574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Reviewer Selection </a:t>
            </a:r>
            <a:r>
              <a:rPr lang="ko-KR" altLang="en-US" sz="1200" dirty="0">
                <a:solidFill>
                  <a:srgbClr val="FF0000"/>
                </a:solidFill>
              </a:rPr>
              <a:t>심사자 선정 폼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10599820" y="4268902"/>
            <a:ext cx="1094875" cy="13257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9895075" y="5642102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FF0000"/>
                </a:solidFill>
              </a:rPr>
              <a:t>심사자 검색 팝업 창 오픈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7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90" y="1739565"/>
            <a:ext cx="6945003" cy="372277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306" y="2621556"/>
            <a:ext cx="7059779" cy="398754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직사각형 4"/>
          <p:cNvSpPr/>
          <p:nvPr/>
        </p:nvSpPr>
        <p:spPr>
          <a:xfrm>
            <a:off x="708282" y="2055092"/>
            <a:ext cx="1168645" cy="29106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605135" y="2921365"/>
            <a:ext cx="1168645" cy="29106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18622" y="310901"/>
            <a:ext cx="1058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/>
              <a:t>① </a:t>
            </a:r>
            <a:r>
              <a:rPr lang="en-US" altLang="ko-KR" sz="1200" dirty="0"/>
              <a:t>Search DB </a:t>
            </a:r>
            <a:r>
              <a:rPr lang="ko-KR" altLang="en-US" sz="1200" dirty="0"/>
              <a:t>클릭 시 보여지는 화면</a:t>
            </a:r>
            <a:r>
              <a:rPr lang="en-US" altLang="ko-KR" sz="1200" dirty="0"/>
              <a:t>, </a:t>
            </a:r>
            <a:r>
              <a:rPr lang="ko-KR" altLang="en-US" sz="1200" dirty="0"/>
              <a:t>검색조건을 입력하여 검색</a:t>
            </a:r>
            <a:r>
              <a:rPr lang="en-US" altLang="ko-KR" sz="1200" dirty="0"/>
              <a:t>. </a:t>
            </a:r>
            <a:r>
              <a:rPr lang="ko-KR" altLang="en-US" sz="1200" dirty="0"/>
              <a:t>입력하지 않고 그냥 </a:t>
            </a:r>
            <a:r>
              <a:rPr lang="en-US" altLang="ko-KR" sz="1200" dirty="0"/>
              <a:t>Search</a:t>
            </a:r>
            <a:r>
              <a:rPr lang="ko-KR" altLang="en-US" sz="1200" dirty="0"/>
              <a:t>를 누를 경우 심사자 권한을 가진 모든 회원이 검색된다</a:t>
            </a:r>
            <a:r>
              <a:rPr lang="en-US" altLang="ko-KR" sz="1200" dirty="0"/>
              <a:t>. </a:t>
            </a:r>
          </a:p>
          <a:p>
            <a:r>
              <a:rPr lang="en-US" altLang="ko-KR" sz="1200" dirty="0"/>
              <a:t>       </a:t>
            </a:r>
            <a:r>
              <a:rPr lang="ko-KR" altLang="en-US" sz="1200" dirty="0"/>
              <a:t>이후 검색된 리스트에서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선택한다</a:t>
            </a:r>
            <a:r>
              <a:rPr lang="en-US" altLang="ko-KR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② 원하는 심사자가 회원이 아닌 경우 상단의 </a:t>
            </a:r>
            <a:r>
              <a:rPr lang="en-US" altLang="ko-KR" sz="1200" dirty="0"/>
              <a:t>Registration </a:t>
            </a:r>
            <a:r>
              <a:rPr lang="ko-KR" altLang="en-US" sz="1200" dirty="0"/>
              <a:t>버튼을 눌러 심사위원으로 위촉할 사람의 정보를 기입하고 </a:t>
            </a:r>
            <a:r>
              <a:rPr lang="en-US" altLang="ko-KR" sz="1200" dirty="0"/>
              <a:t>Registration</a:t>
            </a:r>
            <a:r>
              <a:rPr lang="ko-KR" altLang="en-US" sz="1200" dirty="0"/>
              <a:t>을 누른다</a:t>
            </a:r>
            <a:r>
              <a:rPr lang="en-US" altLang="ko-KR" sz="12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6091" y="195808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32943" y="283638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4742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4" y="1350304"/>
            <a:ext cx="6316579" cy="1867453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084" y="1350304"/>
            <a:ext cx="5595053" cy="536717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직사각형 3"/>
          <p:cNvSpPr/>
          <p:nvPr/>
        </p:nvSpPr>
        <p:spPr>
          <a:xfrm>
            <a:off x="5220126" y="2500263"/>
            <a:ext cx="1168645" cy="19481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위로 굽은 화살표 4"/>
          <p:cNvSpPr/>
          <p:nvPr/>
        </p:nvSpPr>
        <p:spPr>
          <a:xfrm rot="5400000">
            <a:off x="5606717" y="2731174"/>
            <a:ext cx="938462" cy="866271"/>
          </a:xfrm>
          <a:prstGeom prst="bentUpArrow">
            <a:avLst>
              <a:gd name="adj1" fmla="val 10437"/>
              <a:gd name="adj2" fmla="val 13835"/>
              <a:gd name="adj3" fmla="val 1626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7756502" y="1681712"/>
            <a:ext cx="1243119" cy="2313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637565" y="5664167"/>
            <a:ext cx="5333856" cy="102539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126433" y="5387168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FF0000"/>
                </a:solidFill>
              </a:rPr>
              <a:t>선정된 심사자 리스트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8622" y="310901"/>
            <a:ext cx="1058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/>
              <a:t>① 심사자 선정 후 </a:t>
            </a:r>
            <a:r>
              <a:rPr lang="en-US" altLang="ko-KR" sz="1200" dirty="0"/>
              <a:t>Detail View </a:t>
            </a:r>
            <a:r>
              <a:rPr lang="ko-KR" altLang="en-US" sz="1200" dirty="0"/>
              <a:t>클릭</a:t>
            </a:r>
            <a:r>
              <a:rPr lang="en-US" altLang="ko-KR" sz="1200" dirty="0"/>
              <a:t>. </a:t>
            </a:r>
            <a:r>
              <a:rPr lang="ko-KR" altLang="en-US" sz="1200" dirty="0"/>
              <a:t>팝업 창 오픈</a:t>
            </a:r>
            <a:r>
              <a:rPr lang="en-US" altLang="ko-KR" sz="1200" dirty="0"/>
              <a:t>.       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② 상단우측의 </a:t>
            </a:r>
            <a:r>
              <a:rPr lang="en-US" altLang="ko-KR" sz="1200" dirty="0"/>
              <a:t>Paper Review Management</a:t>
            </a:r>
            <a:r>
              <a:rPr lang="ko-KR" altLang="en-US" sz="1200" dirty="0"/>
              <a:t>를 클릭하여 심사</a:t>
            </a:r>
            <a:r>
              <a:rPr lang="en-US" altLang="ko-KR" sz="1200" dirty="0"/>
              <a:t>,</a:t>
            </a:r>
            <a:r>
              <a:rPr lang="ko-KR" altLang="en-US" sz="1200" dirty="0"/>
              <a:t>심사상태확인</a:t>
            </a:r>
            <a:r>
              <a:rPr lang="en-US" altLang="ko-KR" sz="1200" dirty="0"/>
              <a:t>,</a:t>
            </a:r>
            <a:r>
              <a:rPr lang="ko-KR" altLang="en-US" sz="1200" dirty="0"/>
              <a:t>심사자 교체 등을 할 수 있다</a:t>
            </a:r>
            <a:r>
              <a:rPr lang="en-US" altLang="ko-KR" sz="1200" dirty="0"/>
              <a:t>.(</a:t>
            </a:r>
            <a:r>
              <a:rPr lang="ko-KR" altLang="en-US" sz="1200" dirty="0"/>
              <a:t>현재 보이는 화면에는 </a:t>
            </a:r>
            <a:r>
              <a:rPr lang="en-US" altLang="ko-KR" sz="1200" dirty="0"/>
              <a:t>1st Review </a:t>
            </a:r>
            <a:r>
              <a:rPr lang="ko-KR" altLang="en-US" sz="1200" dirty="0"/>
              <a:t>대한 내역</a:t>
            </a:r>
            <a:r>
              <a:rPr lang="en-US" altLang="ko-KR" sz="1200" dirty="0"/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③ 선정된 </a:t>
            </a:r>
            <a:r>
              <a:rPr lang="ko-KR" altLang="en-US" sz="1200" dirty="0" err="1"/>
              <a:t>심사자를</a:t>
            </a:r>
            <a:r>
              <a:rPr lang="ko-KR" altLang="en-US" sz="1200" dirty="0"/>
              <a:t> 수정할 수 있음</a:t>
            </a:r>
            <a:r>
              <a:rPr lang="en-US" altLang="ko-KR" sz="12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7208" y="2372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65765" y="151291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10742622" y="5917231"/>
            <a:ext cx="1168645" cy="7121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389333" y="577675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solidFill>
                  <a:srgbClr val="FF0000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19906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8622" y="310901"/>
            <a:ext cx="1058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/>
              <a:t>심사자가 선정되면 선정된 </a:t>
            </a:r>
            <a:r>
              <a:rPr lang="ko-KR" altLang="en-US" sz="1200" dirty="0" err="1"/>
              <a:t>심사자에게</a:t>
            </a:r>
            <a:r>
              <a:rPr lang="ko-KR" altLang="en-US" sz="1200" dirty="0"/>
              <a:t> 심사수락</a:t>
            </a:r>
            <a:r>
              <a:rPr lang="en-US" altLang="ko-KR" sz="1200" dirty="0"/>
              <a:t>/</a:t>
            </a:r>
            <a:r>
              <a:rPr lang="ko-KR" altLang="en-US" sz="1200" dirty="0"/>
              <a:t>심사거절에 대한 절차를 </a:t>
            </a:r>
            <a:r>
              <a:rPr lang="en-US" altLang="ko-KR" sz="1200" dirty="0"/>
              <a:t>E-mail</a:t>
            </a:r>
            <a:r>
              <a:rPr lang="ko-KR" altLang="en-US" sz="1200" dirty="0"/>
              <a:t>로 발송됨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    - </a:t>
            </a:r>
            <a:r>
              <a:rPr lang="ko-KR" altLang="en-US" sz="1200" dirty="0"/>
              <a:t>심사수락 시 </a:t>
            </a:r>
            <a:r>
              <a:rPr lang="en-US" altLang="ko-KR" sz="1200" dirty="0"/>
              <a:t>: </a:t>
            </a:r>
            <a:r>
              <a:rPr lang="ko-KR" altLang="en-US" sz="1200" dirty="0"/>
              <a:t>해당 사이트에 로그인 접속</a:t>
            </a:r>
            <a:r>
              <a:rPr lang="en-US" altLang="ko-KR" sz="1200" dirty="0"/>
              <a:t>. Reviewers &gt; New Paper. </a:t>
            </a:r>
            <a:r>
              <a:rPr lang="ko-KR" altLang="en-US" sz="1200" dirty="0"/>
              <a:t>선정된 논문의 리스트가 노출됨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    - </a:t>
            </a:r>
            <a:r>
              <a:rPr lang="ko-KR" altLang="en-US" sz="1200" dirty="0"/>
              <a:t>심사거절 시 </a:t>
            </a:r>
            <a:r>
              <a:rPr lang="en-US" altLang="ko-KR" sz="1200" dirty="0"/>
              <a:t>: </a:t>
            </a:r>
            <a:r>
              <a:rPr lang="ko-KR" altLang="en-US" sz="1200" dirty="0"/>
              <a:t>심사거절에 대한 메시지와 함께</a:t>
            </a:r>
            <a:r>
              <a:rPr lang="en-US" altLang="ko-KR" sz="1200" dirty="0"/>
              <a:t> Editor (</a:t>
            </a:r>
            <a:r>
              <a:rPr lang="ko-KR" altLang="en-US" sz="1200" dirty="0"/>
              <a:t>편집위원</a:t>
            </a:r>
            <a:r>
              <a:rPr lang="en-US" altLang="ko-KR" sz="1200" dirty="0"/>
              <a:t>)</a:t>
            </a:r>
            <a:r>
              <a:rPr lang="ko-KR" altLang="en-US" sz="1200" dirty="0"/>
              <a:t>에게 메시지 전송</a:t>
            </a:r>
            <a:r>
              <a:rPr lang="en-US" altLang="ko-KR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/>
              <a:t>로그인 후 </a:t>
            </a:r>
            <a:r>
              <a:rPr lang="en-US" altLang="ko-KR" sz="1200" dirty="0"/>
              <a:t>Reviewers &gt; New Paper</a:t>
            </a:r>
            <a:r>
              <a:rPr lang="ko-KR" altLang="en-US" sz="1200" dirty="0"/>
              <a:t>접속</a:t>
            </a:r>
            <a:endParaRPr lang="en-US" altLang="ko-KR" sz="1200" dirty="0"/>
          </a:p>
          <a:p>
            <a:pPr marL="171450" indent="-171450">
              <a:buFontTx/>
              <a:buChar char="-"/>
            </a:pPr>
            <a:r>
              <a:rPr lang="en-US" altLang="ko-KR" sz="1200" dirty="0"/>
              <a:t>Acceptance : </a:t>
            </a:r>
            <a:r>
              <a:rPr lang="ko-KR" altLang="en-US" sz="1200" dirty="0"/>
              <a:t>심사수락</a:t>
            </a:r>
            <a:r>
              <a:rPr lang="en-US" altLang="ko-KR" sz="1200" dirty="0"/>
              <a:t>, Refusal : </a:t>
            </a:r>
            <a:r>
              <a:rPr lang="ko-KR" altLang="en-US" sz="1200" dirty="0"/>
              <a:t>심사거절</a:t>
            </a:r>
            <a:endParaRPr lang="en-US" altLang="ko-KR" sz="1200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8" y="1420737"/>
            <a:ext cx="4761273" cy="534101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5" name="직사각형 14"/>
          <p:cNvSpPr/>
          <p:nvPr/>
        </p:nvSpPr>
        <p:spPr>
          <a:xfrm>
            <a:off x="251479" y="4139371"/>
            <a:ext cx="4115984" cy="134703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953909" y="4455272"/>
            <a:ext cx="2310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rgbClr val="FF0000"/>
                </a:solidFill>
              </a:rPr>
              <a:t>심사수락 </a:t>
            </a:r>
            <a:r>
              <a:rPr lang="en-US" altLang="ko-KR" sz="1200" dirty="0">
                <a:solidFill>
                  <a:srgbClr val="FF0000"/>
                </a:solidFill>
              </a:rPr>
              <a:t>/ </a:t>
            </a:r>
            <a:r>
              <a:rPr lang="ko-KR" altLang="en-US" sz="1200" dirty="0">
                <a:solidFill>
                  <a:srgbClr val="FF0000"/>
                </a:solidFill>
              </a:rPr>
              <a:t>심사거절 절차 설명</a:t>
            </a: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793" y="1395185"/>
            <a:ext cx="3306157" cy="242712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4" name="오른쪽 화살표 23"/>
          <p:cNvSpPr/>
          <p:nvPr/>
        </p:nvSpPr>
        <p:spPr>
          <a:xfrm rot="5400000">
            <a:off x="8444135" y="4138328"/>
            <a:ext cx="415253" cy="289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오른쪽 화살표 24"/>
          <p:cNvSpPr/>
          <p:nvPr/>
        </p:nvSpPr>
        <p:spPr>
          <a:xfrm>
            <a:off x="5637025" y="2608745"/>
            <a:ext cx="415253" cy="289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0385" y="4744132"/>
            <a:ext cx="7132971" cy="1683927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7" name="직사각형 26"/>
          <p:cNvSpPr/>
          <p:nvPr/>
        </p:nvSpPr>
        <p:spPr>
          <a:xfrm>
            <a:off x="10948736" y="5787189"/>
            <a:ext cx="1094874" cy="30079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898216" y="2072032"/>
            <a:ext cx="412694" cy="947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921144" y="2086868"/>
            <a:ext cx="412694" cy="947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099168" y="2046408"/>
            <a:ext cx="412694" cy="947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98216" y="2046408"/>
            <a:ext cx="597462" cy="1352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218622" y="6270449"/>
            <a:ext cx="702522" cy="157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93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9021" y="57646"/>
            <a:ext cx="4333471" cy="672816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8457943" y="3104396"/>
            <a:ext cx="3252814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저자가 투고한 논문 확인 후 심사진행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04" y="5095521"/>
            <a:ext cx="7128860" cy="1690287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2" name="직사각형 11"/>
          <p:cNvSpPr/>
          <p:nvPr/>
        </p:nvSpPr>
        <p:spPr>
          <a:xfrm>
            <a:off x="6124074" y="6136354"/>
            <a:ext cx="1080026" cy="1561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9529011" y="818395"/>
            <a:ext cx="866273" cy="16819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 rot="10800000">
            <a:off x="5606715" y="751457"/>
            <a:ext cx="3900790" cy="289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684" y="75202"/>
            <a:ext cx="4192031" cy="491744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8" name="오른쪽 화살표 7"/>
          <p:cNvSpPr/>
          <p:nvPr/>
        </p:nvSpPr>
        <p:spPr>
          <a:xfrm>
            <a:off x="7204100" y="6061560"/>
            <a:ext cx="594921" cy="289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141364" y="794333"/>
            <a:ext cx="2284600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심사진행 후 심사 평 작성</a:t>
            </a:r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편집위원에게 </a:t>
            </a:r>
            <a:r>
              <a:rPr lang="ko-KR" altLang="en-US" sz="1400" dirty="0" err="1">
                <a:solidFill>
                  <a:srgbClr val="FF0000"/>
                </a:solidFill>
              </a:rPr>
              <a:t>심사평</a:t>
            </a:r>
            <a:r>
              <a:rPr lang="ko-KR" altLang="en-US" sz="1400" dirty="0">
                <a:solidFill>
                  <a:srgbClr val="FF0000"/>
                </a:solidFill>
              </a:rPr>
              <a:t> 전송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3197290" y="5138192"/>
            <a:ext cx="719255" cy="34011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005142" y="5136844"/>
            <a:ext cx="719255" cy="34011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2412366" y="5130100"/>
            <a:ext cx="662607" cy="3482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91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337</Words>
  <Application>Microsoft Office PowerPoint</Application>
  <PresentationFormat>와이드스크린</PresentationFormat>
  <Paragraphs>45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온라인 논문 투고 심사 진행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논문 투고 심사 진행</dc:title>
  <dc:creator>김원중</dc:creator>
  <cp:lastModifiedBy>강우경</cp:lastModifiedBy>
  <cp:revision>110</cp:revision>
  <cp:lastPrinted>2017-02-07T01:24:16Z</cp:lastPrinted>
  <dcterms:created xsi:type="dcterms:W3CDTF">2016-03-04T01:15:49Z</dcterms:created>
  <dcterms:modified xsi:type="dcterms:W3CDTF">2017-07-03T03:48:33Z</dcterms:modified>
</cp:coreProperties>
</file>